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12192000"/>
  <p:embeddedFontLst>
    <p:embeddedFont>
      <p:font typeface="MiSans" panose="020B0604020202020204" charset="-12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56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56-d2nfa718bjvh7rlj0gm0.png"/>
          <p:cNvPicPr>
            <a:picLocks noChangeAspect="1"/>
          </p:cNvPicPr>
          <p:nvPr/>
        </p:nvPicPr>
        <p:blipFill>
          <a:blip r:embed="rId3"/>
          <a:srcRect l="13" r="13"/>
          <a:stretch/>
        </p:blipFill>
        <p:spPr>
          <a:xfrm>
            <a:off x="0" y="0"/>
            <a:ext cx="1221867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7615" y="502094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95415" y="5020945"/>
            <a:ext cx="191897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2025.01.01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1863725"/>
            <a:ext cx="8327390" cy="28623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2: Functions, Data Structures &amp; File Handling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00-d2nfa818bjvh7rlj0gsg.png"/>
          <p:cNvPicPr>
            <a:picLocks noChangeAspect="1"/>
          </p:cNvPicPr>
          <p:nvPr/>
        </p:nvPicPr>
        <p:blipFill>
          <a:blip r:embed="rId3"/>
          <a:srcRect t="27" b="27"/>
          <a:stretch/>
        </p:blipFill>
        <p:spPr>
          <a:xfrm>
            <a:off x="1071245" y="1325880"/>
            <a:ext cx="3477260" cy="20574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4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 &amp; CSV Workflow</a:t>
            </a:r>
            <a:endParaRPr lang="en-US" sz="1600" dirty="0"/>
          </a:p>
        </p:txBody>
      </p:sp>
      <p:pic>
        <p:nvPicPr>
          <p:cNvPr id="12" name="Image 1" descr="https://kimi-img.moonshot.cn/pub/slides/slides_tmpl/image/25-08-27-20:08:00-d2nfa818bjvh7rlj0gtg.png"/>
          <p:cNvPicPr>
            <a:picLocks noChangeAspect="1"/>
          </p:cNvPicPr>
          <p:nvPr/>
        </p:nvPicPr>
        <p:blipFill>
          <a:blip r:embed="rId4"/>
          <a:srcRect t="75" b="75"/>
          <a:stretch/>
        </p:blipFill>
        <p:spPr>
          <a:xfrm>
            <a:off x="7642860" y="3690620"/>
            <a:ext cx="3459480" cy="2099945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1059180" y="3534410"/>
            <a:ext cx="10080000" cy="0"/>
          </a:xfrm>
          <a:prstGeom prst="line">
            <a:avLst/>
          </a:prstGeom>
          <a:noFill/>
          <a:ln w="19050">
            <a:solidFill>
              <a:srgbClr val="9FB26A"/>
            </a:solidFill>
            <a:prstDash val="solid"/>
            <a:headEnd type="none"/>
            <a:tailEnd type="none"/>
          </a:ln>
        </p:spPr>
      </p:sp>
      <p:pic>
        <p:nvPicPr>
          <p:cNvPr id="14" name="Image 2" descr="https://kimi-img.moonshot.cn/pub/slides/slides_tmpl/image/25-08-27-20:08:01-d2nfa898bjvh7rlj0gu0.png"/>
          <p:cNvPicPr>
            <a:picLocks noChangeAspect="1"/>
          </p:cNvPicPr>
          <p:nvPr/>
        </p:nvPicPr>
        <p:blipFill>
          <a:blip r:embed="rId5"/>
          <a:srcRect t="135" b="135"/>
          <a:stretch/>
        </p:blipFill>
        <p:spPr>
          <a:xfrm>
            <a:off x="7642860" y="3690620"/>
            <a:ext cx="3453765" cy="211582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719955" y="1363980"/>
            <a:ext cx="637349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 Handling Basics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719955" y="1791335"/>
            <a:ext cx="638238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 the with-open context manager for safe file access. Demonstrate writing and reading a text file, highlighting newline handling and automatic close.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071245" y="3797300"/>
            <a:ext cx="637349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 Module Usage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071245" y="4224655"/>
            <a:ext cx="638238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 how to use the csv module to write and read CSV files. Demonstrate creating a contacts CSV and reading it back line-by-line.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56-d2nfa718bjvh7rlj0gng.png"/>
          <p:cNvPicPr>
            <a:picLocks noChangeAspect="1"/>
          </p:cNvPicPr>
          <p:nvPr/>
        </p:nvPicPr>
        <p:blipFill>
          <a:blip r:embed="rId3">
            <a:alphaModFix amt="12000"/>
          </a:blip>
          <a:srcRect r="25396" b="24777"/>
          <a:stretch/>
        </p:blipFill>
        <p:spPr>
          <a:xfrm>
            <a:off x="0" y="0"/>
            <a:ext cx="12188825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493260" y="4312920"/>
            <a:ext cx="960120" cy="960120"/>
          </a:xfrm>
          <a:prstGeom prst="rect">
            <a:avLst/>
          </a:prstGeom>
          <a:solidFill>
            <a:srgbClr val="E0E9C9"/>
          </a:solidFill>
          <a:ln/>
        </p:spPr>
      </p:sp>
      <p:sp>
        <p:nvSpPr>
          <p:cNvPr id="4" name="Text 1"/>
          <p:cNvSpPr/>
          <p:nvPr/>
        </p:nvSpPr>
        <p:spPr>
          <a:xfrm>
            <a:off x="4493260" y="4312920"/>
            <a:ext cx="960120" cy="96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7:54-d2nfa6h8bjvh7rlj0glg.png"/>
          <p:cNvPicPr>
            <a:picLocks noChangeAspect="1"/>
          </p:cNvPicPr>
          <p:nvPr/>
        </p:nvPicPr>
        <p:blipFill>
          <a:blip r:embed="rId4"/>
          <a:srcRect t="51" b="51"/>
          <a:stretch/>
        </p:blipFill>
        <p:spPr>
          <a:xfrm>
            <a:off x="1096010" y="1706880"/>
            <a:ext cx="3843020" cy="30937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79795" y="183769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054600" y="3223895"/>
            <a:ext cx="678751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Labs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Guided Lab Rotation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20615" y="1456690"/>
            <a:ext cx="1520825" cy="1501775"/>
          </a:xfrm>
          <a:prstGeom prst="diamond">
            <a:avLst/>
          </a:prstGeom>
          <a:solidFill>
            <a:srgbClr val="2F493E"/>
          </a:solidFill>
          <a:ln/>
        </p:spPr>
      </p:sp>
      <p:sp>
        <p:nvSpPr>
          <p:cNvPr id="12" name="Text 10"/>
          <p:cNvSpPr/>
          <p:nvPr/>
        </p:nvSpPr>
        <p:spPr>
          <a:xfrm>
            <a:off x="4920615" y="1456690"/>
            <a:ext cx="1520825" cy="1501775"/>
          </a:xfrm>
          <a:prstGeom prst="rect">
            <a:avLst/>
          </a:prstGeom>
          <a:noFill/>
          <a:ln/>
        </p:spPr>
        <p:txBody>
          <a:bodyPr wrap="square" lIns="45466" tIns="91059" rIns="91059" bIns="45466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21350" y="2332990"/>
            <a:ext cx="1520825" cy="1501775"/>
          </a:xfrm>
          <a:prstGeom prst="diamond">
            <a:avLst/>
          </a:prstGeom>
          <a:solidFill>
            <a:srgbClr val="B4CA7C"/>
          </a:solidFill>
          <a:ln/>
        </p:spPr>
      </p:sp>
      <p:sp>
        <p:nvSpPr>
          <p:cNvPr id="14" name="Text 12"/>
          <p:cNvSpPr/>
          <p:nvPr/>
        </p:nvSpPr>
        <p:spPr>
          <a:xfrm>
            <a:off x="5721350" y="2332990"/>
            <a:ext cx="1520825" cy="1501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911725" y="3209290"/>
            <a:ext cx="1520825" cy="1501775"/>
          </a:xfrm>
          <a:prstGeom prst="diamond">
            <a:avLst/>
          </a:prstGeom>
          <a:solidFill>
            <a:srgbClr val="2F493E"/>
          </a:solidFill>
          <a:ln/>
        </p:spPr>
      </p:sp>
      <p:sp>
        <p:nvSpPr>
          <p:cNvPr id="16" name="Text 14"/>
          <p:cNvSpPr/>
          <p:nvPr/>
        </p:nvSpPr>
        <p:spPr>
          <a:xfrm>
            <a:off x="4911725" y="3209290"/>
            <a:ext cx="1520825" cy="1501775"/>
          </a:xfrm>
          <a:prstGeom prst="rect">
            <a:avLst/>
          </a:prstGeom>
          <a:noFill/>
          <a:ln/>
        </p:spPr>
        <p:txBody>
          <a:bodyPr wrap="square" lIns="45466" tIns="91059" rIns="91059" bIns="45466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21350" y="4085590"/>
            <a:ext cx="1520825" cy="1500505"/>
          </a:xfrm>
          <a:prstGeom prst="diamond">
            <a:avLst/>
          </a:prstGeom>
          <a:solidFill>
            <a:srgbClr val="B4CA7C"/>
          </a:solidFill>
          <a:ln/>
        </p:spPr>
      </p:sp>
      <p:sp>
        <p:nvSpPr>
          <p:cNvPr id="18" name="Text 16"/>
          <p:cNvSpPr/>
          <p:nvPr/>
        </p:nvSpPr>
        <p:spPr>
          <a:xfrm>
            <a:off x="5721350" y="4085590"/>
            <a:ext cx="1520825" cy="1500505"/>
          </a:xfrm>
          <a:prstGeom prst="rect">
            <a:avLst/>
          </a:prstGeom>
          <a:noFill/>
          <a:ln/>
        </p:spPr>
        <p:txBody>
          <a:bodyPr wrap="square" lIns="45466" tIns="91059" rIns="91059" bIns="45466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270500" y="1877695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270500" y="1877695"/>
            <a:ext cx="819785" cy="583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3420" y="1343660"/>
            <a:ext cx="4021200" cy="245467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Stations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93420" y="1673860"/>
            <a:ext cx="4021455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up lab stations for functions, data structures, strings, and file handling. Rotate learners every 12 minutes to ensure they experience each skill twice.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072505" y="2750820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072505" y="2750820"/>
            <a:ext cx="819785" cy="583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411720" y="2322195"/>
            <a:ext cx="4021200" cy="245467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Function Whiteboard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411720" y="2667635"/>
            <a:ext cx="4021455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 the function station, learners will practice writing and testing functions. Encourage them to call functions from the REPL to verify outputs.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52720" y="3630295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5252720" y="3630295"/>
            <a:ext cx="819785" cy="583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93420" y="3706495"/>
            <a:ext cx="4021200" cy="245467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 vs Set Race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93420" y="4036695"/>
            <a:ext cx="4021455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the data structure lab, learners will race to add and remove elements from lists and sets, reinforcing the differences between mutable and immutable structures.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051550" y="4549775"/>
            <a:ext cx="819785" cy="5835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051550" y="4549775"/>
            <a:ext cx="819785" cy="583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411720" y="4574540"/>
            <a:ext cx="4021200" cy="245467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Masking Relay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384415" y="4904740"/>
            <a:ext cx="4021455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strings, learners will participate in a relay to transform text using methods and f-strings. This builds confidence in string manipulation.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00-d2nfa818bjvh7rlj0grg.png"/>
          <p:cNvPicPr>
            <a:picLocks noChangeAspect="1"/>
          </p:cNvPicPr>
          <p:nvPr/>
        </p:nvPicPr>
        <p:blipFill>
          <a:blip r:embed="rId3"/>
          <a:srcRect t="69" b="69"/>
          <a:stretch/>
        </p:blipFill>
        <p:spPr>
          <a:xfrm>
            <a:off x="0" y="4575175"/>
            <a:ext cx="12191365" cy="22828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28395" y="1508760"/>
            <a:ext cx="9935845" cy="4114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9FB26A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128395" y="1508760"/>
            <a:ext cx="9935845" cy="4114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488317" y="3566160"/>
            <a:ext cx="9216000" cy="0"/>
          </a:xfrm>
          <a:prstGeom prst="line">
            <a:avLst/>
          </a:prstGeom>
          <a:noFill/>
          <a:ln w="12700">
            <a:solidFill>
              <a:srgbClr val="9FB26A"/>
            </a:solidFill>
            <a:prstDash val="dash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7" name="Text 4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9" name="Text 6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Contact Manager Brief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12" name="Text 9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48435" y="1863725"/>
            <a:ext cx="927227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Specification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48435" y="2273300"/>
            <a:ext cx="929513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Issue the specification for the Contact Manager project. Learners will use dictionaries and CSV files to store and manage contacts.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48435" y="3773805"/>
            <a:ext cx="927227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 Functions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448435" y="4183380"/>
            <a:ext cx="929513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stub functions and save/load templates to help learners focus on integrating data structures and file I/O rather than boilerplate code.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Quiz Game Brief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solidFill>
            <a:srgbClr val="B4CA7C"/>
          </a:solidFill>
          <a:ln/>
        </p:spPr>
      </p:sp>
      <p:sp>
        <p:nvSpPr>
          <p:cNvPr id="12" name="Text 10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0" descr="https://kimi-img.moonshot.cn/pub/slides/slides_tmpl/image/25-08-27-20:08:02-d2nfa8h8bjvh7rlj0h10.jpg"/>
          <p:cNvPicPr>
            <a:picLocks noChangeAspect="1"/>
          </p:cNvPicPr>
          <p:nvPr/>
        </p:nvPicPr>
        <p:blipFill>
          <a:blip r:embed="rId3"/>
          <a:srcRect l="31" r="31"/>
          <a:stretch/>
        </p:blipFill>
        <p:spPr>
          <a:xfrm>
            <a:off x="594360" y="1397000"/>
            <a:ext cx="3088640" cy="460629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9FB26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067175" y="2952115"/>
            <a:ext cx="7560310" cy="0"/>
          </a:xfrm>
          <a:prstGeom prst="line">
            <a:avLst/>
          </a:prstGeom>
          <a:noFill/>
          <a:ln w="12700">
            <a:solidFill>
              <a:srgbClr val="9FB26A"/>
            </a:solidFill>
            <a:prstDash val="dash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4067175" y="4481830"/>
            <a:ext cx="7560310" cy="0"/>
          </a:xfrm>
          <a:prstGeom prst="line">
            <a:avLst/>
          </a:prstGeom>
          <a:noFill/>
          <a:ln w="12700">
            <a:solidFill>
              <a:srgbClr val="9FB26A"/>
            </a:solidFill>
            <a:prstDash val="dash"/>
            <a:headEnd type="none"/>
            <a:tailEnd type="none"/>
          </a:ln>
        </p:spPr>
      </p:sp>
      <p:sp>
        <p:nvSpPr>
          <p:cNvPr id="18" name="Text 15"/>
          <p:cNvSpPr/>
          <p:nvPr/>
        </p:nvSpPr>
        <p:spPr>
          <a:xfrm>
            <a:off x="4038600" y="1572895"/>
            <a:ext cx="76174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Outline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038600" y="1941830"/>
            <a:ext cx="761619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Outline the Quiz Game project. Learners will use parallel lists for questions and answers, an enumerate loop, and a score counter.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038600" y="3102610"/>
            <a:ext cx="76174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Optional Enhancements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038600" y="3471545"/>
            <a:ext cx="761619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Encourage optional enhancements like shuffling questions with random and creating a leaderboard using pandas DataFrame.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038600" y="4632325"/>
            <a:ext cx="761746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Scaffold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038600" y="5001260"/>
            <a:ext cx="761619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a clear yet extendable scaffold for the quiz game, ensuring learners can build on it even after the session ends.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56-d2nfa718bjvh7rlj0gng.png"/>
          <p:cNvPicPr>
            <a:picLocks noChangeAspect="1"/>
          </p:cNvPicPr>
          <p:nvPr/>
        </p:nvPicPr>
        <p:blipFill>
          <a:blip r:embed="rId3">
            <a:alphaModFix amt="12000"/>
          </a:blip>
          <a:srcRect r="25396" b="24777"/>
          <a:stretch/>
        </p:blipFill>
        <p:spPr>
          <a:xfrm>
            <a:off x="0" y="0"/>
            <a:ext cx="12188825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493260" y="4312920"/>
            <a:ext cx="960120" cy="960120"/>
          </a:xfrm>
          <a:prstGeom prst="rect">
            <a:avLst/>
          </a:prstGeom>
          <a:solidFill>
            <a:srgbClr val="E0E9C9"/>
          </a:solidFill>
          <a:ln/>
        </p:spPr>
      </p:sp>
      <p:sp>
        <p:nvSpPr>
          <p:cNvPr id="4" name="Text 1"/>
          <p:cNvSpPr/>
          <p:nvPr/>
        </p:nvSpPr>
        <p:spPr>
          <a:xfrm>
            <a:off x="4493260" y="4312920"/>
            <a:ext cx="960120" cy="96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7:54-d2nfa6h8bjvh7rlj0glg.png"/>
          <p:cNvPicPr>
            <a:picLocks noChangeAspect="1"/>
          </p:cNvPicPr>
          <p:nvPr/>
        </p:nvPicPr>
        <p:blipFill>
          <a:blip r:embed="rId4"/>
          <a:srcRect t="51" b="51"/>
          <a:stretch/>
        </p:blipFill>
        <p:spPr>
          <a:xfrm>
            <a:off x="1096010" y="1706880"/>
            <a:ext cx="3843020" cy="30937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79795" y="183769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054600" y="3223895"/>
            <a:ext cx="678751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Wrap-Up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773170" y="1443355"/>
            <a:ext cx="8102600" cy="44996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E0E9C9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</a:gra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-3773170" y="1443355"/>
            <a:ext cx="8102600" cy="4499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471545" y="1610995"/>
            <a:ext cx="7499350" cy="4164330"/>
          </a:xfrm>
          <a:prstGeom prst="roundRect">
            <a:avLst>
              <a:gd name="adj" fmla="val 50000"/>
            </a:avLst>
          </a:prstGeom>
          <a:solidFill>
            <a:srgbClr val="2F493E">
              <a:alpha val="23137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-3471545" y="1610995"/>
            <a:ext cx="7499350" cy="416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8:03-d2nfa8p8bjvh7rlj0h40.png"/>
          <p:cNvPicPr>
            <a:picLocks noChangeAspect="1"/>
          </p:cNvPicPr>
          <p:nvPr/>
        </p:nvPicPr>
        <p:blipFill>
          <a:blip r:embed="rId3"/>
          <a:srcRect r="9"/>
          <a:stretch/>
        </p:blipFill>
        <p:spPr>
          <a:xfrm>
            <a:off x="-3074035" y="1831975"/>
            <a:ext cx="6704965" cy="372300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Pitfalls Recap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808605" y="1239520"/>
            <a:ext cx="652145" cy="663575"/>
          </a:xfrm>
          <a:prstGeom prst="ellipse">
            <a:avLst/>
          </a:prstGeom>
          <a:solidFill>
            <a:srgbClr val="B4CA7C"/>
          </a:solidFill>
          <a:ln/>
        </p:spPr>
      </p:sp>
      <p:sp>
        <p:nvSpPr>
          <p:cNvPr id="13" name="Text 10"/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010025" y="3220720"/>
            <a:ext cx="652145" cy="663575"/>
          </a:xfrm>
          <a:prstGeom prst="ellipse">
            <a:avLst/>
          </a:prstGeom>
          <a:solidFill>
            <a:srgbClr val="B4CA7C"/>
          </a:solidFill>
          <a:ln/>
        </p:spPr>
      </p:sp>
      <p:sp>
        <p:nvSpPr>
          <p:cNvPr id="15" name="Text 12"/>
          <p:cNvSpPr/>
          <p:nvPr/>
        </p:nvSpPr>
        <p:spPr>
          <a:xfrm>
            <a:off x="4010025" y="32207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161030" y="5215890"/>
            <a:ext cx="652145" cy="663575"/>
          </a:xfrm>
          <a:prstGeom prst="ellipse">
            <a:avLst/>
          </a:prstGeom>
          <a:solidFill>
            <a:srgbClr val="B4CA7C"/>
          </a:solidFill>
          <a:ln/>
        </p:spPr>
      </p:sp>
      <p:sp>
        <p:nvSpPr>
          <p:cNvPr id="17" name="Text 14"/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846705" y="1313815"/>
            <a:ext cx="59182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210685" y="1246505"/>
            <a:ext cx="68389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 Mistakes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210685" y="1703070"/>
            <a:ext cx="683895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 the top five common mistakes observed: forgetting return, modifying tuples, confusing append vs extend, file left open, and CSV missing newline=''.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027170" y="3285490"/>
            <a:ext cx="64262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59020" y="3302000"/>
            <a:ext cx="68389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Fixes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859020" y="3758565"/>
            <a:ext cx="683895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each mistake, provide a one-line fix. Encourage learners to insert comments as future warnings to avoid repeating the same errors.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167380" y="5291455"/>
            <a:ext cx="66738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027170" y="5089525"/>
            <a:ext cx="68389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Self-Check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027170" y="5546725"/>
            <a:ext cx="683958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Encourage learners to review their code for these common pitfalls. Self-checking helps reinforce learning and improve code quality.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00-d2nfa818bjvh7rlj0gt0.png"/>
          <p:cNvPicPr>
            <a:picLocks noChangeAspect="1"/>
          </p:cNvPicPr>
          <p:nvPr/>
        </p:nvPicPr>
        <p:blipFill>
          <a:blip r:embed="rId3"/>
          <a:srcRect l="176" r="176"/>
          <a:stretch/>
        </p:blipFill>
        <p:spPr>
          <a:xfrm>
            <a:off x="9408160" y="0"/>
            <a:ext cx="179832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4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solidFill>
            <a:srgbClr val="E0E9C9"/>
          </a:solidFill>
          <a:ln/>
        </p:spPr>
      </p:sp>
      <p:sp>
        <p:nvSpPr>
          <p:cNvPr id="8" name="Text 5"/>
          <p:cNvSpPr/>
          <p:nvPr/>
        </p:nvSpPr>
        <p:spPr>
          <a:xfrm>
            <a:off x="137033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7146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9FB26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37146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solidFill>
            <a:srgbClr val="E0E9C9"/>
          </a:solidFill>
          <a:ln/>
        </p:spPr>
      </p:sp>
      <p:sp>
        <p:nvSpPr>
          <p:cNvPr id="12" name="Text 9"/>
          <p:cNvSpPr/>
          <p:nvPr/>
        </p:nvSpPr>
        <p:spPr>
          <a:xfrm>
            <a:off x="5246370" y="1626235"/>
            <a:ext cx="3187700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47505" y="2499360"/>
            <a:ext cx="3185430" cy="321500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9FB26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247505" y="2499360"/>
            <a:ext cx="3185430" cy="3215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&amp; Next Link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420912" y="1675765"/>
            <a:ext cx="302982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Collect Feedback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474166" y="262382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Quickly collect feedback on the day’s pace, clarity, and difficulty. Use thumbs-up/down for a quick assessment.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296952" y="1675765"/>
            <a:ext cx="302982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Preview Day 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350206" y="2623820"/>
            <a:ext cx="2980596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Preview Day 3 topics: Object-Oriented Programming (OOP) and libraries. Assign a stretch goal for tonight to keep momentum high.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58-d2nfa7h8bjvh7rlj0gp0.png"/>
          <p:cNvPicPr>
            <a:picLocks noChangeAspect="1"/>
          </p:cNvPicPr>
          <p:nvPr/>
        </p:nvPicPr>
        <p:blipFill>
          <a:blip r:embed="rId3"/>
          <a:srcRect l="15" r="15"/>
          <a:stretch/>
        </p:blipFill>
        <p:spPr>
          <a:xfrm>
            <a:off x="6262370" y="1496695"/>
            <a:ext cx="4809490" cy="424434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 Self Checklist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206500" y="1489075"/>
            <a:ext cx="4816475" cy="701040"/>
          </a:xfrm>
          <a:prstGeom prst="roundRect">
            <a:avLst>
              <a:gd name="adj" fmla="val 0"/>
            </a:avLst>
          </a:prstGeom>
          <a:solidFill>
            <a:srgbClr val="E0E9C9"/>
          </a:solidFill>
          <a:ln/>
        </p:spPr>
      </p:sp>
      <p:sp>
        <p:nvSpPr>
          <p:cNvPr id="13" name="Text 10"/>
          <p:cNvSpPr/>
          <p:nvPr/>
        </p:nvSpPr>
        <p:spPr>
          <a:xfrm>
            <a:off x="1206500" y="1489075"/>
            <a:ext cx="4816475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06500" y="2449195"/>
            <a:ext cx="4816475" cy="329184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E0E9C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06500" y="2449195"/>
            <a:ext cx="4816475" cy="3291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07753" y="1602105"/>
            <a:ext cx="46139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Preparation for Next Session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53515" y="2621280"/>
            <a:ext cx="4322445" cy="1783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Remind trainers to save example solutions, note which learners needed extra help, restock materials, and update the slide deck with any live-coded gems for the next cohort.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56-d2nfa718bjvh7rlj0gm0.png"/>
          <p:cNvPicPr>
            <a:picLocks noChangeAspect="1"/>
          </p:cNvPicPr>
          <p:nvPr/>
        </p:nvPicPr>
        <p:blipFill>
          <a:blip r:embed="rId3"/>
          <a:srcRect l="13" r="13"/>
          <a:stretch/>
        </p:blipFill>
        <p:spPr>
          <a:xfrm>
            <a:off x="0" y="0"/>
            <a:ext cx="1218882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7250" y="2313305"/>
            <a:ext cx="10333990" cy="24199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707765" y="455358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25565" y="4553585"/>
            <a:ext cx="191897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2025.01.01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56-d2nfa718bjvh7rlj0gn0.png"/>
          <p:cNvPicPr>
            <a:picLocks noChangeAspect="1"/>
          </p:cNvPicPr>
          <p:nvPr/>
        </p:nvPicPr>
        <p:blipFill>
          <a:blip r:embed="rId3"/>
          <a:srcRect t="3326" b="11223"/>
          <a:stretch/>
        </p:blipFill>
        <p:spPr>
          <a:xfrm>
            <a:off x="0" y="0"/>
            <a:ext cx="4874260" cy="68510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5532120" y="2449429"/>
            <a:ext cx="293611" cy="293736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5532120" y="2449429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645047" y="2562404"/>
            <a:ext cx="293611" cy="293736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645047" y="2562404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5532120" y="3399349"/>
            <a:ext cx="293611" cy="293331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5532120" y="339934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5645047" y="3512169"/>
            <a:ext cx="293611" cy="293331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5645047" y="351216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5532120" y="4348674"/>
            <a:ext cx="293611" cy="293331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5532120" y="434867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5645047" y="4461494"/>
            <a:ext cx="293611" cy="293331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5645047" y="446149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5532120" y="5297999"/>
            <a:ext cx="293611" cy="293331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5532120" y="529799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5645047" y="5410819"/>
            <a:ext cx="293611" cy="293331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5645047" y="541081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407025" y="772160"/>
            <a:ext cx="3513455" cy="1021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    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018837" y="242062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662522" y="2448299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Morning Setup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018837" y="337058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62522" y="3398221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Skills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018837" y="431990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662522" y="4347546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Labs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018837" y="526923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662522" y="5296871"/>
            <a:ext cx="4469663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Wrap-Up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56-d2nfa718bjvh7rlj0gng.png"/>
          <p:cNvPicPr>
            <a:picLocks noChangeAspect="1"/>
          </p:cNvPicPr>
          <p:nvPr/>
        </p:nvPicPr>
        <p:blipFill>
          <a:blip r:embed="rId3">
            <a:alphaModFix amt="12000"/>
          </a:blip>
          <a:srcRect r="25396" b="24777"/>
          <a:stretch/>
        </p:blipFill>
        <p:spPr>
          <a:xfrm>
            <a:off x="0" y="0"/>
            <a:ext cx="12188825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493260" y="4312920"/>
            <a:ext cx="960120" cy="960120"/>
          </a:xfrm>
          <a:prstGeom prst="rect">
            <a:avLst/>
          </a:prstGeom>
          <a:solidFill>
            <a:srgbClr val="E0E9C9"/>
          </a:solidFill>
          <a:ln/>
        </p:spPr>
      </p:sp>
      <p:sp>
        <p:nvSpPr>
          <p:cNvPr id="4" name="Text 1"/>
          <p:cNvSpPr/>
          <p:nvPr/>
        </p:nvSpPr>
        <p:spPr>
          <a:xfrm>
            <a:off x="4493260" y="4312920"/>
            <a:ext cx="960120" cy="96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7:54-d2nfa6h8bjvh7rlj0glg.png"/>
          <p:cNvPicPr>
            <a:picLocks noChangeAspect="1"/>
          </p:cNvPicPr>
          <p:nvPr/>
        </p:nvPicPr>
        <p:blipFill>
          <a:blip r:embed="rId4"/>
          <a:srcRect t="51" b="51"/>
          <a:stretch/>
        </p:blipFill>
        <p:spPr>
          <a:xfrm>
            <a:off x="1096010" y="1706880"/>
            <a:ext cx="3843020" cy="30937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79795" y="183769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054600" y="3223895"/>
            <a:ext cx="678751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Morning Setup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2 Agenda &amp; Goals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20:08:04-d2nfa918bjvh7rlj0h5g.png"/>
          <p:cNvPicPr>
            <a:picLocks noChangeAspect="1"/>
          </p:cNvPicPr>
          <p:nvPr/>
        </p:nvPicPr>
        <p:blipFill>
          <a:blip r:embed="rId3"/>
          <a:srcRect t="122" b="122"/>
          <a:stretch/>
        </p:blipFill>
        <p:spPr>
          <a:xfrm>
            <a:off x="-32702" y="1633220"/>
            <a:ext cx="12257405" cy="181229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219656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19656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388111" y="2665171"/>
            <a:ext cx="1075939" cy="1075939"/>
          </a:xfrm>
          <a:prstGeom prst="ellipse">
            <a:avLst/>
          </a:prstGeom>
          <a:solidFill>
            <a:srgbClr val="B4CA7C"/>
          </a:solidFill>
          <a:ln/>
        </p:spPr>
      </p:sp>
      <p:sp>
        <p:nvSpPr>
          <p:cNvPr id="15" name="Text 12"/>
          <p:cNvSpPr/>
          <p:nvPr/>
        </p:nvSpPr>
        <p:spPr>
          <a:xfrm>
            <a:off x="238811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36648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FBF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36648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558031" y="2665171"/>
            <a:ext cx="1075939" cy="1075939"/>
          </a:xfrm>
          <a:prstGeom prst="ellipse">
            <a:avLst/>
          </a:prstGeom>
          <a:solidFill>
            <a:srgbClr val="525E30"/>
          </a:solidFill>
          <a:ln/>
        </p:spPr>
      </p:sp>
      <p:sp>
        <p:nvSpPr>
          <p:cNvPr id="19" name="Text 16"/>
          <p:cNvSpPr/>
          <p:nvPr/>
        </p:nvSpPr>
        <p:spPr>
          <a:xfrm>
            <a:off x="555803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536401" y="2473621"/>
            <a:ext cx="1459038" cy="14590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2E536D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536401" y="2473621"/>
            <a:ext cx="1459038" cy="14590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727951" y="2665171"/>
            <a:ext cx="1075939" cy="1075939"/>
          </a:xfrm>
          <a:prstGeom prst="ellipse">
            <a:avLst/>
          </a:prstGeom>
          <a:solidFill>
            <a:srgbClr val="B4CA7C"/>
          </a:solidFill>
          <a:ln/>
        </p:spPr>
      </p:sp>
      <p:sp>
        <p:nvSpPr>
          <p:cNvPr id="23" name="Text 20"/>
          <p:cNvSpPr/>
          <p:nvPr/>
        </p:nvSpPr>
        <p:spPr>
          <a:xfrm>
            <a:off x="8727951" y="2665171"/>
            <a:ext cx="1075939" cy="107593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55286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76045" y="4036695"/>
            <a:ext cx="3100705" cy="245467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Daily Schedule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76045" y="4379595"/>
            <a:ext cx="2872740" cy="20010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Today’s agenda includes functions, data structures, strings, file handling, and mini-projects. Each topic is designed to build on the previous one, ensuring a comprehensive learning experience.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5722788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708525" y="4036695"/>
            <a:ext cx="3100705" cy="245467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Outcomes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708525" y="4379595"/>
            <a:ext cx="2872740" cy="17152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the end of today, learners will be able to write reusable functions, choose the right data structures, format strings effectively, and persist data using files.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8912650" y="2907327"/>
            <a:ext cx="726482" cy="584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229600" y="4036695"/>
            <a:ext cx="3100705" cy="245467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Pacing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229600" y="4379595"/>
            <a:ext cx="2872740" cy="11433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Keep the pace tight to cover all topics. Encourage learners to ask questions and participate actively to maximize their understanding.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59-d2nfa7p8bjvh7rlj0gqg.png"/>
          <p:cNvPicPr>
            <a:picLocks noChangeAspect="1"/>
          </p:cNvPicPr>
          <p:nvPr/>
        </p:nvPicPr>
        <p:blipFill>
          <a:blip r:embed="rId3"/>
          <a:srcRect l="87" r="87"/>
          <a:stretch/>
        </p:blipFill>
        <p:spPr>
          <a:xfrm>
            <a:off x="7748905" y="1208405"/>
            <a:ext cx="3657600" cy="4857115"/>
          </a:xfrm>
          <a:prstGeom prst="round2DiagRect">
            <a:avLst>
              <a:gd name="adj1" fmla="val 16667"/>
              <a:gd name="adj2" fmla="val 0"/>
            </a:avLst>
          </a:prstGeom>
        </p:spPr>
      </p:pic>
      <p:sp>
        <p:nvSpPr>
          <p:cNvPr id="3" name="Shape 0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4" name="Text 1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Function Reuse Mindset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9" name="Text 6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60780" y="1504315"/>
            <a:ext cx="3567430" cy="502920"/>
          </a:xfrm>
          <a:prstGeom prst="round1Rect">
            <a:avLst>
              <a:gd name="adj" fmla="val 16667"/>
            </a:avLst>
          </a:prstGeom>
          <a:solidFill>
            <a:srgbClr val="E0E9C9"/>
          </a:solidFill>
          <a:ln/>
        </p:spPr>
      </p:sp>
      <p:sp>
        <p:nvSpPr>
          <p:cNvPr id="13" name="Text 10"/>
          <p:cNvSpPr/>
          <p:nvPr/>
        </p:nvSpPr>
        <p:spPr>
          <a:xfrm>
            <a:off x="1160780" y="150431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65860" y="201231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9FB26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65860" y="201231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60780" y="3825875"/>
            <a:ext cx="3567430" cy="502920"/>
          </a:xfrm>
          <a:prstGeom prst="round1Rect">
            <a:avLst>
              <a:gd name="adj" fmla="val 16667"/>
            </a:avLst>
          </a:prstGeom>
          <a:solidFill>
            <a:srgbClr val="E0E9C9"/>
          </a:solidFill>
          <a:ln/>
        </p:spPr>
      </p:sp>
      <p:sp>
        <p:nvSpPr>
          <p:cNvPr id="17" name="Text 14"/>
          <p:cNvSpPr/>
          <p:nvPr/>
        </p:nvSpPr>
        <p:spPr>
          <a:xfrm>
            <a:off x="1160780" y="382587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165860" y="433387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9FB26A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65860" y="433387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217388" y="1574165"/>
            <a:ext cx="339074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Importance of Functions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223645" y="2133600"/>
            <a:ext cx="616458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Functions eliminate repetitive code, enable unit testing, and clarify variable scope. They are essential for writing clean, maintainable code.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217388" y="3895725"/>
            <a:ext cx="339074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Demo: Simple Function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23645" y="4455160"/>
            <a:ext cx="616458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Demonstrate a simple add() function that returns a value versus one that prints output. This contrast helps learners understand the difference between output and return values.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56-d2nfa718bjvh7rlj0gng.png"/>
          <p:cNvPicPr>
            <a:picLocks noChangeAspect="1"/>
          </p:cNvPicPr>
          <p:nvPr/>
        </p:nvPicPr>
        <p:blipFill>
          <a:blip r:embed="rId3">
            <a:alphaModFix amt="12000"/>
          </a:blip>
          <a:srcRect r="25396" b="24777"/>
          <a:stretch/>
        </p:blipFill>
        <p:spPr>
          <a:xfrm>
            <a:off x="0" y="0"/>
            <a:ext cx="12188825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493260" y="4312920"/>
            <a:ext cx="960120" cy="960120"/>
          </a:xfrm>
          <a:prstGeom prst="rect">
            <a:avLst/>
          </a:prstGeom>
          <a:solidFill>
            <a:srgbClr val="E0E9C9"/>
          </a:solidFill>
          <a:ln/>
        </p:spPr>
      </p:sp>
      <p:sp>
        <p:nvSpPr>
          <p:cNvPr id="4" name="Text 1"/>
          <p:cNvSpPr/>
          <p:nvPr/>
        </p:nvSpPr>
        <p:spPr>
          <a:xfrm>
            <a:off x="4493260" y="4312920"/>
            <a:ext cx="960120" cy="96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7:54-d2nfa6h8bjvh7rlj0glg.png"/>
          <p:cNvPicPr>
            <a:picLocks noChangeAspect="1"/>
          </p:cNvPicPr>
          <p:nvPr/>
        </p:nvPicPr>
        <p:blipFill>
          <a:blip r:embed="rId4"/>
          <a:srcRect t="51" b="51"/>
          <a:stretch/>
        </p:blipFill>
        <p:spPr>
          <a:xfrm>
            <a:off x="1096010" y="1706880"/>
            <a:ext cx="3843020" cy="30937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79795" y="183769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054600" y="3223895"/>
            <a:ext cx="678751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Skills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Function Drills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95390" y="5715"/>
            <a:ext cx="5893435" cy="6870065"/>
          </a:xfrm>
          <a:prstGeom prst="rect">
            <a:avLst/>
          </a:prstGeom>
          <a:solidFill>
            <a:srgbClr val="9FB26A"/>
          </a:solidFill>
          <a:ln/>
        </p:spPr>
      </p:sp>
      <p:sp>
        <p:nvSpPr>
          <p:cNvPr id="12" name="Text 10"/>
          <p:cNvSpPr/>
          <p:nvPr/>
        </p:nvSpPr>
        <p:spPr>
          <a:xfrm>
            <a:off x="6295390" y="5715"/>
            <a:ext cx="5893435" cy="6870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0" descr="https://kimi-img.moonshot.cn/pub/slides/slides_tmpl/image/25-08-27-20:08:04-d2nfa918bjvh7rlj0h70.png"/>
          <p:cNvPicPr>
            <a:picLocks noChangeAspect="1"/>
          </p:cNvPicPr>
          <p:nvPr/>
        </p:nvPicPr>
        <p:blipFill>
          <a:blip r:embed="rId3"/>
          <a:srcRect t="79" b="79"/>
          <a:stretch/>
        </p:blipFill>
        <p:spPr>
          <a:xfrm>
            <a:off x="868680" y="1263015"/>
            <a:ext cx="5092065" cy="2806065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6600190" y="2602865"/>
            <a:ext cx="518400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headEnd type="none"/>
            <a:tailEnd type="none"/>
          </a:ln>
        </p:spPr>
      </p:sp>
      <p:sp>
        <p:nvSpPr>
          <p:cNvPr id="15" name="Shape 12"/>
          <p:cNvSpPr/>
          <p:nvPr/>
        </p:nvSpPr>
        <p:spPr>
          <a:xfrm>
            <a:off x="6650990" y="4485005"/>
            <a:ext cx="518400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headEnd type="none"/>
            <a:tailEnd type="none"/>
          </a:ln>
        </p:spPr>
      </p:sp>
      <p:sp>
        <p:nvSpPr>
          <p:cNvPr id="16" name="Text 13"/>
          <p:cNvSpPr/>
          <p:nvPr/>
        </p:nvSpPr>
        <p:spPr>
          <a:xfrm>
            <a:off x="6633845" y="972185"/>
            <a:ext cx="5043170" cy="245467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1: Square Function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633845" y="1259205"/>
            <a:ext cx="511175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 a function to calculate the square of a number. Test it in isolation to ensure it returns the correct value.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68680" y="4203700"/>
            <a:ext cx="4944745" cy="284559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2: Is Even Function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68680" y="4635500"/>
            <a:ext cx="511175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 function to check if a number is even. Use it to filter a list of numbers, demonstrating its utility.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633845" y="2830195"/>
            <a:ext cx="5161915" cy="245467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3: Greet User Function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633845" y="3141345"/>
            <a:ext cx="511175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a function to greet a user by name. This introduces basic input handling and string formatting.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33845" y="4712335"/>
            <a:ext cx="4817745" cy="245467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4: Roll Dice Function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33845" y="4988560"/>
            <a:ext cx="511175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a function to simulate rolling a dice. Use the random module to generate random numbers.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550035"/>
            <a:ext cx="12207240" cy="3992880"/>
          </a:xfrm>
          <a:prstGeom prst="rect">
            <a:avLst/>
          </a:prstGeom>
          <a:solidFill>
            <a:srgbClr val="E0E9C9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1550035"/>
            <a:ext cx="12207240" cy="3992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7:59-d2nfa7p8bjvh7rlj0gq0.png"/>
          <p:cNvPicPr>
            <a:picLocks noChangeAspect="1"/>
          </p:cNvPicPr>
          <p:nvPr/>
        </p:nvPicPr>
        <p:blipFill>
          <a:blip r:embed="rId3"/>
          <a:srcRect l="31" r="31"/>
          <a:stretch/>
        </p:blipFill>
        <p:spPr>
          <a:xfrm>
            <a:off x="4998085" y="1550035"/>
            <a:ext cx="7195185" cy="396684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Structure Pick Guide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11" name="Text 8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37845" y="2000885"/>
            <a:ext cx="4039870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Choosing the Right Structure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7845" y="2895600"/>
            <a:ext cx="403860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Contrast list, tuple, set, and dictionary. Highlight mutability, order, uniqueness, and lookup speed. Provide a use-case for each to help learners choose the right structure.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715" y="5120640"/>
            <a:ext cx="12206605" cy="1798320"/>
          </a:xfrm>
          <a:prstGeom prst="roundRect">
            <a:avLst>
              <a:gd name="adj" fmla="val 0"/>
            </a:avLst>
          </a:prstGeom>
          <a:solidFill>
            <a:srgbClr val="9FB26A"/>
          </a:solidFill>
          <a:ln/>
        </p:spPr>
      </p:sp>
      <p:sp>
        <p:nvSpPr>
          <p:cNvPr id="3" name="Text 1"/>
          <p:cNvSpPr/>
          <p:nvPr/>
        </p:nvSpPr>
        <p:spPr>
          <a:xfrm>
            <a:off x="-5715" y="5120640"/>
            <a:ext cx="12206605" cy="17983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Methods &amp; f-Strings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95350" y="1499855"/>
            <a:ext cx="3131820" cy="4437826"/>
          </a:xfrm>
          <a:prstGeom prst="roundRect">
            <a:avLst>
              <a:gd name="adj" fmla="val 5833"/>
            </a:avLst>
          </a:prstGeom>
          <a:solidFill>
            <a:srgbClr val="FFFFFF"/>
          </a:solidFill>
          <a:ln w="19050">
            <a:solidFill>
              <a:srgbClr val="73907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95350" y="1499855"/>
            <a:ext cx="3131820" cy="4437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20:08:01-d2nfa898bjvh7rlj0h0g.png"/>
          <p:cNvPicPr>
            <a:picLocks noChangeAspect="1"/>
          </p:cNvPicPr>
          <p:nvPr/>
        </p:nvPicPr>
        <p:blipFill>
          <a:blip r:embed="rId3"/>
          <a:srcRect t="155" b="194"/>
          <a:stretch/>
        </p:blipFill>
        <p:spPr>
          <a:xfrm>
            <a:off x="1069975" y="1678282"/>
            <a:ext cx="2783205" cy="1633785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4349115" y="1149350"/>
            <a:ext cx="3605530" cy="5138201"/>
          </a:xfrm>
          <a:prstGeom prst="roundRect">
            <a:avLst>
              <a:gd name="adj" fmla="val 5833"/>
            </a:avLst>
          </a:prstGeom>
          <a:solidFill>
            <a:srgbClr val="FFFFFF"/>
          </a:solidFill>
          <a:ln w="19050">
            <a:solidFill>
              <a:srgbClr val="73907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349115" y="1149350"/>
            <a:ext cx="3605530" cy="51382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8-27-20:08:02-d2nfa8h8bjvh7rlj0h2g.png"/>
          <p:cNvPicPr>
            <a:picLocks noChangeAspect="1"/>
          </p:cNvPicPr>
          <p:nvPr/>
        </p:nvPicPr>
        <p:blipFill>
          <a:blip r:embed="rId4"/>
          <a:srcRect l="54" r="54"/>
          <a:stretch/>
        </p:blipFill>
        <p:spPr>
          <a:xfrm>
            <a:off x="4471192" y="1366087"/>
            <a:ext cx="3361377" cy="2163100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8276590" y="1499855"/>
            <a:ext cx="3131820" cy="4437826"/>
          </a:xfrm>
          <a:prstGeom prst="roundRect">
            <a:avLst>
              <a:gd name="adj" fmla="val 5833"/>
            </a:avLst>
          </a:prstGeom>
          <a:solidFill>
            <a:srgbClr val="FFFFFF"/>
          </a:solidFill>
          <a:ln w="19050">
            <a:solidFill>
              <a:srgbClr val="739071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276590" y="1499855"/>
            <a:ext cx="3131820" cy="4437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2" descr="https://kimi-img.moonshot.cn/pub/slides/slides_tmpl/image/25-08-27-20:08:02-d2nfa8h8bjvh7rlj0h20.png"/>
          <p:cNvPicPr>
            <a:picLocks noChangeAspect="1"/>
          </p:cNvPicPr>
          <p:nvPr/>
        </p:nvPicPr>
        <p:blipFill>
          <a:blip r:embed="rId5"/>
          <a:srcRect t="155" b="194"/>
          <a:stretch/>
        </p:blipFill>
        <p:spPr>
          <a:xfrm>
            <a:off x="8451215" y="1678282"/>
            <a:ext cx="2783205" cy="163378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47750" y="3312068"/>
            <a:ext cx="2827655" cy="593065"/>
          </a:xfrm>
          <a:prstGeom prst="rect">
            <a:avLst/>
          </a:prstGeom>
          <a:noFill/>
          <a:ln/>
        </p:spPr>
        <p:txBody>
          <a:bodyPr wrap="square" lIns="0" tIns="0" rIns="0" bIns="35941" rtlCol="0" anchor="ctr"/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String Methods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026160" y="4026412"/>
            <a:ext cx="2827020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Survey common string methods like upper(), lower(), replace(), and len(). Demonstrate how to use these methods to manipulate strings.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4490724" y="3529187"/>
            <a:ext cx="3322312" cy="523833"/>
          </a:xfrm>
          <a:prstGeom prst="rect">
            <a:avLst/>
          </a:prstGeom>
          <a:noFill/>
          <a:ln/>
        </p:spPr>
        <p:txBody>
          <a:bodyPr wrap="square" lIns="0" tIns="0" rIns="0" bIns="35941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 to f-Strings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4490724" y="4117736"/>
            <a:ext cx="3322312" cy="14630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 how f-strings allow embedding expressions inside curly braces. Use them to format user input into uppercase initials and mask vowels.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8428990" y="3312068"/>
            <a:ext cx="2827655" cy="593065"/>
          </a:xfrm>
          <a:prstGeom prst="rect">
            <a:avLst/>
          </a:prstGeom>
          <a:noFill/>
          <a:ln/>
        </p:spPr>
        <p:txBody>
          <a:bodyPr wrap="square" lIns="0" tIns="0" rIns="0" bIns="35941" rtlCol="0" anchor="ctr"/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Example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8407400" y="4026412"/>
            <a:ext cx="2827020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a live example that transforms user input into uppercase initials and masks vowels, demonstrating Python’s concise text handling capabilities.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E927D"/>
      </a:accent1>
      <a:accent2>
        <a:srgbClr val="9FB26A"/>
      </a:accent2>
      <a:accent3>
        <a:srgbClr val="E0E9C9"/>
      </a:accent3>
      <a:accent4>
        <a:srgbClr val="1D4621"/>
      </a:accent4>
      <a:accent5>
        <a:srgbClr val="E0F0E7"/>
      </a:accent5>
      <a:accent6>
        <a:srgbClr val="58585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944</Words>
  <Application>Microsoft Office PowerPoint</Application>
  <PresentationFormat>Widescreen</PresentationFormat>
  <Paragraphs>125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 Trainer Playbook</dc:title>
  <dc:subject>Day 2 Trainer Playbook</dc:subject>
  <dc:creator>Kimi</dc:creator>
  <cp:lastModifiedBy>Sean</cp:lastModifiedBy>
  <cp:revision>3</cp:revision>
  <dcterms:created xsi:type="dcterms:W3CDTF">2025-12-04T02:10:25Z</dcterms:created>
  <dcterms:modified xsi:type="dcterms:W3CDTF">2025-12-04T02:34:37Z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{"Label":"Day 2 Trainer Playbook","ContentProducer":"001191110108MACG2KBH8F10000","ProduceID":"d4oeq9d3v89k6ao3t91g","ReservedCode1":"","ContentPropagator":"001191110108MACG2KBH8F20000","PropagateID":"d4oeq9d3v89k6ao3t91g","ReservedCode2":""}</vt:lpwstr>
  </property>
</Properties>
</file>